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90" r:id="rId34"/>
    <p:sldId id="291" r:id="rId35"/>
    <p:sldId id="292" r:id="rId36"/>
    <p:sldId id="294" r:id="rId37"/>
    <p:sldId id="293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3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326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44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00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6124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064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04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730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453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152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24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872B7-8B6F-415E-965C-212531031854}" type="datetimeFigureOut">
              <a:rPr lang="en-US" smtClean="0"/>
              <a:t>11/26/2022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57E39-2D02-4640-A0B9-3ED974F6DF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499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Object Segmentation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642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 Convolutional Network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efficiently separate the image into multiple segments, we need to </a:t>
            </a:r>
            <a:r>
              <a:rPr lang="en-US" dirty="0" err="1"/>
              <a:t>upsample</a:t>
            </a:r>
            <a:r>
              <a:rPr lang="en-US" dirty="0"/>
              <a:t> it using an interpolation technique, which is achieved using </a:t>
            </a:r>
            <a:r>
              <a:rPr lang="en-US" dirty="0" err="1"/>
              <a:t>deconvolutional</a:t>
            </a:r>
            <a:r>
              <a:rPr lang="en-US" dirty="0"/>
              <a:t> layers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9412" y="3475596"/>
            <a:ext cx="6353175" cy="211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821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 Convolutional Network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general AI terminology, the convolutional network that is used to extract features is called an </a:t>
            </a:r>
            <a:r>
              <a:rPr lang="en-US" b="1" i="1" dirty="0"/>
              <a:t>encoder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encoder also </a:t>
            </a:r>
            <a:r>
              <a:rPr lang="en-US" dirty="0" err="1"/>
              <a:t>downsamples</a:t>
            </a:r>
            <a:r>
              <a:rPr lang="en-US" dirty="0"/>
              <a:t> the image, while the convolutional network that is used for </a:t>
            </a:r>
            <a:r>
              <a:rPr lang="en-US" dirty="0" err="1"/>
              <a:t>upsampling</a:t>
            </a:r>
            <a:r>
              <a:rPr lang="en-US" dirty="0"/>
              <a:t> is called a </a:t>
            </a:r>
            <a:r>
              <a:rPr lang="en-US" b="1" i="1" dirty="0"/>
              <a:t>decoder</a:t>
            </a:r>
            <a:r>
              <a:rPr lang="en-US" dirty="0" smtClean="0"/>
              <a:t>.</a:t>
            </a:r>
          </a:p>
          <a:p>
            <a:r>
              <a:rPr lang="en-US" dirty="0"/>
              <a:t>Here’s a visual representation of convolutional </a:t>
            </a:r>
            <a:r>
              <a:rPr lang="en-US" dirty="0" smtClean="0"/>
              <a:t>encoder-decoder.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7343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 Convolutional Network</a:t>
            </a:r>
          </a:p>
        </p:txBody>
      </p:sp>
      <p:pic>
        <p:nvPicPr>
          <p:cNvPr id="6146" name="Picture 2" descr="Convolutional encoder-decoder architecture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28" b="17384"/>
          <a:stretch/>
        </p:blipFill>
        <p:spPr bwMode="auto">
          <a:xfrm>
            <a:off x="2508461" y="2248929"/>
            <a:ext cx="7175078" cy="317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7647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 Convolutional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output yielded by the decoder is rough, because of the information lost at the final convolution layer i.e., the 1 X 1 convolutional network.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makes it very difficult for the network to do </a:t>
            </a:r>
            <a:r>
              <a:rPr lang="en-US" dirty="0" err="1"/>
              <a:t>upsampling</a:t>
            </a:r>
            <a:r>
              <a:rPr lang="en-US" dirty="0"/>
              <a:t> by using this little information</a:t>
            </a:r>
            <a:r>
              <a:rPr lang="en-US" dirty="0" smtClean="0"/>
              <a:t>. To </a:t>
            </a:r>
            <a:r>
              <a:rPr lang="en-US" dirty="0"/>
              <a:t>address this </a:t>
            </a:r>
            <a:r>
              <a:rPr lang="en-US" dirty="0" err="1"/>
              <a:t>upsampling</a:t>
            </a:r>
            <a:r>
              <a:rPr lang="en-US" dirty="0"/>
              <a:t> issue, the researchers proposed two architectures: FCN-16 and FCN-8</a:t>
            </a:r>
            <a:r>
              <a:rPr lang="en-US" dirty="0" smtClean="0"/>
              <a:t>.</a:t>
            </a:r>
          </a:p>
          <a:p>
            <a:r>
              <a:rPr lang="en-US" dirty="0"/>
              <a:t>In FCN-16, information from the previous pooling layer is used along with the final feature map to generate segmentation maps. FCN-8 tries to make it even better by including information from one more previous pooling layer.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168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U-Net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U-net was a modification of a fully convolutional network</a:t>
            </a:r>
            <a:r>
              <a:rPr lang="en-US" dirty="0" smtClean="0"/>
              <a:t>. It </a:t>
            </a:r>
            <a:r>
              <a:rPr lang="en-US" dirty="0"/>
              <a:t>was introduced by Olaf </a:t>
            </a:r>
            <a:r>
              <a:rPr lang="en-US" dirty="0" err="1"/>
              <a:t>Ronneberger</a:t>
            </a:r>
            <a:r>
              <a:rPr lang="en-US" dirty="0"/>
              <a:t> et al. in 2015 for medical purposes—primarily to find tumors in the lungs and brain</a:t>
            </a:r>
            <a:r>
              <a:rPr lang="en-US" dirty="0" smtClean="0"/>
              <a:t>.</a:t>
            </a:r>
          </a:p>
          <a:p>
            <a:r>
              <a:rPr lang="en-US" dirty="0"/>
              <a:t>The U-net has a similar design of an encoder and a decoder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The former is used to extract features by </a:t>
            </a:r>
            <a:r>
              <a:rPr lang="en-US" dirty="0" err="1"/>
              <a:t>downsampling</a:t>
            </a:r>
            <a:r>
              <a:rPr lang="en-US" dirty="0"/>
              <a:t>, while the latter is used for </a:t>
            </a:r>
            <a:r>
              <a:rPr lang="en-US" dirty="0" err="1"/>
              <a:t>upsampling</a:t>
            </a:r>
            <a:r>
              <a:rPr lang="en-US" dirty="0"/>
              <a:t> the extracted features using the </a:t>
            </a:r>
            <a:r>
              <a:rPr lang="en-US" dirty="0" err="1"/>
              <a:t>deconvolutional</a:t>
            </a:r>
            <a:r>
              <a:rPr lang="en-US" dirty="0"/>
              <a:t> layers</a:t>
            </a:r>
            <a:r>
              <a:rPr lang="en-US" dirty="0" smtClean="0"/>
              <a:t>.</a:t>
            </a:r>
          </a:p>
          <a:p>
            <a:r>
              <a:rPr lang="en-US" dirty="0"/>
              <a:t>The only difference between the FCN and U-net is that the FCN uses the final extracted features to </a:t>
            </a:r>
            <a:r>
              <a:rPr lang="en-US" dirty="0" err="1"/>
              <a:t>upsample</a:t>
            </a:r>
            <a:r>
              <a:rPr lang="en-US" dirty="0"/>
              <a:t>, while U-net uses something called a </a:t>
            </a:r>
            <a:r>
              <a:rPr lang="en-US" i="1" dirty="0"/>
              <a:t>shortcut connection</a:t>
            </a:r>
            <a:r>
              <a:rPr lang="en-US" b="1" dirty="0"/>
              <a:t> </a:t>
            </a:r>
            <a:r>
              <a:rPr lang="en-US" dirty="0"/>
              <a:t>to do that.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310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U-Net</a:t>
            </a:r>
            <a:endParaRPr lang="en-US" dirty="0"/>
          </a:p>
        </p:txBody>
      </p:sp>
      <p:pic>
        <p:nvPicPr>
          <p:cNvPr id="10242" name="Picture 2" descr="U-net architecture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42" b="7729"/>
          <a:stretch/>
        </p:blipFill>
        <p:spPr bwMode="auto">
          <a:xfrm>
            <a:off x="3595115" y="1690688"/>
            <a:ext cx="5001770" cy="4610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8554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U-Net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shortcut connection in the U-Net is designed to tackle the information loss problem</a:t>
            </a:r>
            <a:r>
              <a:rPr lang="en-US" dirty="0" smtClean="0"/>
              <a:t>.</a:t>
            </a:r>
          </a:p>
          <a:p>
            <a:r>
              <a:rPr lang="en-US" dirty="0"/>
              <a:t>The U-net is designed in such a manner that there are blocks of encoder and decoder. </a:t>
            </a:r>
            <a:endParaRPr lang="en-US" dirty="0" smtClean="0"/>
          </a:p>
          <a:p>
            <a:r>
              <a:rPr lang="en-US" dirty="0" smtClean="0"/>
              <a:t>These </a:t>
            </a:r>
            <a:r>
              <a:rPr lang="en-US" dirty="0"/>
              <a:t>blocks of encoder send their extracted features to its corresponding blocks of decoder, forming a U-net design</a:t>
            </a:r>
            <a:r>
              <a:rPr lang="en-US" dirty="0" smtClean="0"/>
              <a:t>.</a:t>
            </a:r>
          </a:p>
          <a:p>
            <a:r>
              <a:rPr lang="en-US" dirty="0" smtClean="0"/>
              <a:t>We know </a:t>
            </a:r>
            <a:r>
              <a:rPr lang="en-US" dirty="0"/>
              <a:t>that as the image travels through the </a:t>
            </a:r>
            <a:r>
              <a:rPr lang="en-US" dirty="0" smtClean="0"/>
              <a:t>convolutional </a:t>
            </a:r>
            <a:r>
              <a:rPr lang="en-US" dirty="0"/>
              <a:t>networks and its size is reduced</a:t>
            </a:r>
            <a:r>
              <a:rPr lang="en-US" dirty="0" smtClean="0"/>
              <a:t>. </a:t>
            </a:r>
            <a:r>
              <a:rPr lang="en-US" dirty="0"/>
              <a:t>This is because it simultaneously max-pools layers, which means that information is lost in the process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969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U-Net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U-Net architecture </a:t>
            </a:r>
            <a:r>
              <a:rPr lang="en-US" dirty="0"/>
              <a:t>enables the network to capture finer information and retain more information by concatenating high-level features with low-level ones</a:t>
            </a:r>
            <a:r>
              <a:rPr lang="en-US" dirty="0" smtClean="0"/>
              <a:t>.</a:t>
            </a:r>
          </a:p>
          <a:p>
            <a:r>
              <a:rPr lang="en-US" dirty="0"/>
              <a:t>This process of concatenating the information from various blocks enables U-net to yield finer and more accurate results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8092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Pyramid Scene Parsing Network (</a:t>
            </a:r>
            <a:r>
              <a:rPr lang="en-US" dirty="0" err="1"/>
              <a:t>PSPNet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Pyramid Scene Parsing Network (</a:t>
            </a:r>
            <a:r>
              <a:rPr lang="en-US" dirty="0" err="1"/>
              <a:t>PSPNet</a:t>
            </a:r>
            <a:r>
              <a:rPr lang="en-US" dirty="0"/>
              <a:t>) was designed to get a complete understanding of the scene</a:t>
            </a:r>
            <a:r>
              <a:rPr lang="en-US" dirty="0" smtClean="0"/>
              <a:t>.</a:t>
            </a:r>
          </a:p>
          <a:p>
            <a:r>
              <a:rPr lang="en-US" dirty="0"/>
              <a:t>Scene parsing is difficult because we are trying to create a Semantic Segmentation for all the objects in the given image.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890" y="3756711"/>
            <a:ext cx="6296025" cy="234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7808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Pyramid Scene Parsing Network (</a:t>
            </a:r>
            <a:r>
              <a:rPr lang="en-US" dirty="0" err="1"/>
              <a:t>PSPNet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FCN doesn’t perform too well because of the information loss that we discussed earlier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Some of this information is lost because of the spatial similarities between two different objects. </a:t>
            </a:r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network can capture spatial similarities if it can exploit the </a:t>
            </a:r>
            <a:r>
              <a:rPr lang="en-US" b="1" i="1" dirty="0"/>
              <a:t>global context</a:t>
            </a:r>
            <a:r>
              <a:rPr lang="en-US" dirty="0"/>
              <a:t> </a:t>
            </a:r>
            <a:r>
              <a:rPr lang="en-US" b="1" i="1" dirty="0"/>
              <a:t>information</a:t>
            </a:r>
            <a:r>
              <a:rPr lang="en-US" dirty="0"/>
              <a:t> of the scene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err="1"/>
              <a:t>PSPNet</a:t>
            </a:r>
            <a:r>
              <a:rPr lang="en-US" dirty="0"/>
              <a:t> exploits the global context information of the scene by using a pyramid pooling module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689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Semantic Segmentation follows three steps</a:t>
            </a:r>
            <a:r>
              <a:rPr lang="en-US" dirty="0" smtClean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Classifying</a:t>
            </a:r>
            <a:r>
              <a:rPr lang="en-US" dirty="0"/>
              <a:t>: Classifying a certain object in the image.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Localizing</a:t>
            </a:r>
            <a:r>
              <a:rPr lang="en-US" dirty="0"/>
              <a:t>: Finding the object and drawing a bounding box around it</a:t>
            </a:r>
            <a:r>
              <a:rPr lang="en-US" dirty="0" smtClean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Segmentation</a:t>
            </a:r>
            <a:r>
              <a:rPr lang="en-US" dirty="0"/>
              <a:t>: Grouping the pixels in a localized image by creating a segmentation mask.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17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Pyramid Scene Parsing Network (</a:t>
            </a:r>
            <a:r>
              <a:rPr lang="en-US" dirty="0" err="1"/>
              <a:t>PSPNet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3314" name="Picture 2" descr="A comparison between FCN and PSPNet in performing semantic segmentation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7783" y="1825624"/>
            <a:ext cx="8196433" cy="4550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8504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Pyramid Scene Parsing Network (</a:t>
            </a:r>
            <a:r>
              <a:rPr lang="en-US" dirty="0" err="1"/>
              <a:t>PSPNet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18434" name="Picture 2" descr="Pyramid pooling modul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591854"/>
            <a:ext cx="10515600" cy="281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2931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Pyramid Scene Parsing Network (</a:t>
            </a:r>
            <a:r>
              <a:rPr lang="en-US" dirty="0" err="1"/>
              <a:t>PSPNet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 seen from the architecture, the pyramid </a:t>
            </a:r>
            <a:r>
              <a:rPr lang="en-US" dirty="0"/>
              <a:t>pooling module has four convolutional components</a:t>
            </a:r>
            <a:r>
              <a:rPr lang="en-US" dirty="0" smtClean="0"/>
              <a:t>.</a:t>
            </a:r>
          </a:p>
          <a:p>
            <a:r>
              <a:rPr lang="en-US" dirty="0"/>
              <a:t>The first component indicated in </a:t>
            </a:r>
            <a:r>
              <a:rPr lang="en-US" dirty="0" smtClean="0"/>
              <a:t>red performs</a:t>
            </a:r>
            <a:r>
              <a:rPr lang="en-US" dirty="0"/>
              <a:t> </a:t>
            </a:r>
            <a:r>
              <a:rPr lang="en-US" b="1" dirty="0"/>
              <a:t>global average pooling</a:t>
            </a:r>
            <a:r>
              <a:rPr lang="en-US" dirty="0"/>
              <a:t> over each feature map</a:t>
            </a:r>
            <a:r>
              <a:rPr lang="en-US" dirty="0" smtClean="0"/>
              <a:t> and yields </a:t>
            </a:r>
            <a:r>
              <a:rPr lang="en-US" dirty="0"/>
              <a:t>a single bin output, while the other three separate the feature map into different sub-regions and form pooled representations for different locations</a:t>
            </a:r>
            <a:r>
              <a:rPr lang="en-US" dirty="0" smtClean="0"/>
              <a:t>.</a:t>
            </a:r>
          </a:p>
          <a:p>
            <a:r>
              <a:rPr lang="en-US" dirty="0"/>
              <a:t>These outputs are </a:t>
            </a:r>
            <a:r>
              <a:rPr lang="en-US" dirty="0" err="1"/>
              <a:t>upsampled</a:t>
            </a:r>
            <a:r>
              <a:rPr lang="en-US" dirty="0"/>
              <a:t> independently to the same </a:t>
            </a:r>
            <a:r>
              <a:rPr lang="en-US" dirty="0" smtClean="0"/>
              <a:t>size (as original features map) </a:t>
            </a:r>
            <a:r>
              <a:rPr lang="en-US" dirty="0"/>
              <a:t>and then concatenated to form the final feature representation.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3306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Pyramid Scene Parsing Network (</a:t>
            </a:r>
            <a:r>
              <a:rPr lang="en-US" dirty="0" err="1"/>
              <a:t>PSPNet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the filter size of the convolution network is varied (i.e., 1X1, 2X2, 3X3, and 6X6), the network can extract both local and global context information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The concatenated </a:t>
            </a:r>
            <a:r>
              <a:rPr lang="en-US" dirty="0" err="1"/>
              <a:t>upsampled</a:t>
            </a:r>
            <a:r>
              <a:rPr lang="en-US" dirty="0"/>
              <a:t> result from the pyramid module is then passed through the CNN network to get a final prediction map.</a:t>
            </a:r>
          </a:p>
          <a:p>
            <a:r>
              <a:rPr lang="en-US" dirty="0" smtClean="0"/>
              <a:t>There are several other networks/architectures, like, </a:t>
            </a:r>
            <a:r>
              <a:rPr lang="en-US" dirty="0" err="1" smtClean="0"/>
              <a:t>DeepLab</a:t>
            </a:r>
            <a:r>
              <a:rPr lang="en-US" dirty="0" smtClean="0"/>
              <a:t>, </a:t>
            </a:r>
            <a:r>
              <a:rPr lang="en-US" dirty="0" err="1" smtClean="0"/>
              <a:t>ParseNet</a:t>
            </a:r>
            <a:r>
              <a:rPr lang="en-US" dirty="0" smtClean="0"/>
              <a:t> etc., as well used for semantic segmentation.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214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Loss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loss function ensures that the neural network optimizes itself by reducing the error it generates during the training process</a:t>
            </a:r>
            <a:r>
              <a:rPr lang="en-US" dirty="0" smtClean="0"/>
              <a:t>.</a:t>
            </a:r>
          </a:p>
          <a:p>
            <a:r>
              <a:rPr lang="en-US" dirty="0"/>
              <a:t>Before we discuss the loss function, it is worth recalling that semantic segmentation is a classification task where the final result yields segmentation maps based on the class </a:t>
            </a:r>
            <a:r>
              <a:rPr lang="en-US" dirty="0" smtClean="0"/>
              <a:t>label (at pixel level). </a:t>
            </a:r>
          </a:p>
          <a:p>
            <a:r>
              <a:rPr lang="en-US" dirty="0"/>
              <a:t>Class labels vary depending upon the objects found in the image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0736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Loss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semantic segmentation is a classification task, we conclude that loss functions will be somewhat similar to what has been used in general classification tasks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 smtClean="0"/>
              <a:t>There are </a:t>
            </a:r>
            <a:r>
              <a:rPr lang="en-US" dirty="0"/>
              <a:t>three loss functions that are primarily used in Semantic Segmentation</a:t>
            </a:r>
            <a:r>
              <a:rPr lang="en-US" dirty="0" smtClean="0"/>
              <a:t>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Pixel-wise </a:t>
            </a:r>
            <a:r>
              <a:rPr lang="en-US" dirty="0" err="1"/>
              <a:t>Softmax</a:t>
            </a:r>
            <a:r>
              <a:rPr lang="en-US" dirty="0"/>
              <a:t> with Cross-Entropy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Focal Loss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Dice Loss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4631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Instance 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Instance Segmentation is a special form of image segmentation that deals with detecting instances of objects and demarcating their boundaries. </a:t>
            </a:r>
            <a:endParaRPr lang="en-US" dirty="0" smtClean="0"/>
          </a:p>
          <a:p>
            <a:r>
              <a:rPr lang="en-US" dirty="0" smtClean="0"/>
              <a:t>It </a:t>
            </a:r>
            <a:r>
              <a:rPr lang="en-US" dirty="0"/>
              <a:t>finds large-scale applicability in real-world scenarios like self-driving cars, medical imagining, aerial crop monitoring, and more</a:t>
            </a:r>
            <a:r>
              <a:rPr lang="en-US" dirty="0" smtClean="0"/>
              <a:t>.</a:t>
            </a:r>
          </a:p>
        </p:txBody>
      </p:sp>
      <p:pic>
        <p:nvPicPr>
          <p:cNvPr id="5" name="Picture 2" descr="Instance segmentation performed on cats and dogs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42" r="23532"/>
          <a:stretch/>
        </p:blipFill>
        <p:spPr bwMode="auto">
          <a:xfrm>
            <a:off x="6687070" y="1829482"/>
            <a:ext cx="4151859" cy="4343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12280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Instance segmentation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find Instance Segmentation to be particularly useful when distinct objects of a similar type are present and need to be monitored separately</a:t>
            </a:r>
            <a:r>
              <a:rPr lang="en-US" dirty="0" smtClean="0"/>
              <a:t>.</a:t>
            </a:r>
          </a:p>
          <a:p>
            <a:r>
              <a:rPr lang="en-US" dirty="0"/>
              <a:t>It is used for tasks such as counting the number of </a:t>
            </a:r>
            <a:r>
              <a:rPr lang="en-US" dirty="0" smtClean="0"/>
              <a:t>objects.</a:t>
            </a:r>
            <a:endParaRPr lang="en-US" dirty="0"/>
          </a:p>
          <a:p>
            <a:r>
              <a:rPr lang="en-US" dirty="0"/>
              <a:t>We can refer to Instance Segmentation as a combination of semantic segmentation and object detection (detecting all instances of a category in an image) with the additional feature of demarcating separate instances of any particular segment class added to the vanilla segmentation task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354009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Instance 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Instance Segmentation produces a richer output format as compared to both object detection and semantic segmentation networks.</a:t>
            </a:r>
          </a:p>
          <a:p>
            <a:r>
              <a:rPr lang="en-US" dirty="0" smtClean="0"/>
              <a:t>Whereas </a:t>
            </a:r>
            <a:r>
              <a:rPr lang="en-US" dirty="0"/>
              <a:t>an object detection system coarsely localizes multiple objects with bounding boxes and a semantic segmentation framework produces pixel-level category labels for each category class, Instance Segmentation produces a segment map of each category as well as each instance of a particular class—therefore, providing a more meaningful inference on an image</a:t>
            </a:r>
            <a:r>
              <a:rPr lang="en-US" dirty="0" smtClean="0"/>
              <a:t>.</a:t>
            </a:r>
          </a:p>
          <a:p>
            <a:r>
              <a:rPr lang="en-US" dirty="0"/>
              <a:t>Let’s consider an image below with cats and dogs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7517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Instance segmentation</a:t>
            </a:r>
            <a:endParaRPr lang="en-US" dirty="0"/>
          </a:p>
        </p:txBody>
      </p:sp>
      <p:pic>
        <p:nvPicPr>
          <p:cNvPr id="29698" name="Picture 2" descr="Semantic segmentation and Instance segmentation on cats and a dog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510631"/>
            <a:ext cx="9753600" cy="298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1971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Essentially, the task of Semantic Segmentation can be referred to as </a:t>
            </a:r>
            <a:r>
              <a:rPr lang="en-US" b="1" dirty="0"/>
              <a:t>classifying</a:t>
            </a:r>
            <a:r>
              <a:rPr lang="en-US" dirty="0"/>
              <a:t> a certain class of image and </a:t>
            </a:r>
            <a:r>
              <a:rPr lang="en-US" b="1" dirty="0"/>
              <a:t>separating</a:t>
            </a:r>
            <a:r>
              <a:rPr lang="en-US" dirty="0"/>
              <a:t> it from the rest of the image classes by overlaying it with a segmentation mask</a:t>
            </a:r>
            <a:r>
              <a:rPr lang="en-US" dirty="0" smtClean="0"/>
              <a:t>.</a:t>
            </a:r>
          </a:p>
          <a:p>
            <a:r>
              <a:rPr lang="en-US" dirty="0"/>
              <a:t>It can also be thought of as the classification of images at a pixel level</a:t>
            </a:r>
            <a:r>
              <a:rPr lang="en-US" dirty="0" smtClean="0"/>
              <a:t>.</a:t>
            </a:r>
          </a:p>
          <a:p>
            <a:r>
              <a:rPr lang="en-US" dirty="0" smtClean="0"/>
              <a:t>Image on the next slide shows an example of segmented image.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7342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Instance 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Segmentation can mark out the dog and cats’ pixels, however, there is no indication of how many dogs and cats are there in the image.</a:t>
            </a:r>
          </a:p>
          <a:p>
            <a:r>
              <a:rPr lang="en-US" dirty="0"/>
              <a:t>With Instance Segmentation, one can find the bounding boxes of each instance (which in this case pertains to a dog and two cats) as well as the object segmentation maps for each instance, thereby knowing the number of instances (cats and a dog) in the image.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6451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Instance 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Segmentation takes the input image and marks every pixel in the image to category class. Thus all instances of a particular category receive the same label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In Instance Segmentation, bounding boxes are generated for each instance of multiple categories present along with the object segmentation masks. It treats multiple objects of the same class as distinct instances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1191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Instance 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Instance Segmentation is a challenging task and requires the detection of multiple instances of different objects present in an image along with their per-pixel segmentation mask. </a:t>
            </a:r>
          </a:p>
          <a:p>
            <a:r>
              <a:rPr lang="en-US" dirty="0"/>
              <a:t>Mask R-CNN is the state-of-the-art model for Instance Segmentation with three outputs. </a:t>
            </a:r>
            <a:endParaRPr lang="en-US" dirty="0" smtClean="0"/>
          </a:p>
          <a:p>
            <a:r>
              <a:rPr lang="en-US" dirty="0" smtClean="0"/>
              <a:t>Mask R-CNN extends the Faster R-CNN.</a:t>
            </a:r>
            <a:endParaRPr lang="en-US" dirty="0"/>
          </a:p>
          <a:p>
            <a:r>
              <a:rPr lang="en-US" dirty="0"/>
              <a:t>It has a class label and a bounding box offset, which is similar to that of Faster R-CNN, and a third branch that outputs the object mask requiring extraction of a much finer spatial layout of an object.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8807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Instance segmentation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061759"/>
            <a:ext cx="5181600" cy="3879069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575669"/>
            <a:ext cx="5181600" cy="2851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0974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Instance segmentation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Mask R-CNN model is divided into two parts</a:t>
            </a:r>
          </a:p>
          <a:p>
            <a:r>
              <a:rPr lang="en-US" dirty="0"/>
              <a:t>Region proposal network (RPN) to proposes candidate object bounding boxes.</a:t>
            </a:r>
          </a:p>
          <a:p>
            <a:r>
              <a:rPr lang="en-US" dirty="0" smtClean="0"/>
              <a:t>Binary </a:t>
            </a:r>
            <a:r>
              <a:rPr lang="en-US" dirty="0"/>
              <a:t>mask classifier to generate mask for every class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89559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Instance segmentation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 is run through the CNN to generate the feature maps.</a:t>
            </a:r>
          </a:p>
          <a:p>
            <a:r>
              <a:rPr lang="en-US" dirty="0" smtClean="0"/>
              <a:t>Region </a:t>
            </a:r>
            <a:r>
              <a:rPr lang="en-US" dirty="0"/>
              <a:t>Proposal Network(RPN) uses a CNN to generate the multiple Region of Interest(</a:t>
            </a:r>
            <a:r>
              <a:rPr lang="en-US" dirty="0" err="1"/>
              <a:t>RoI</a:t>
            </a:r>
            <a:r>
              <a:rPr lang="en-US" dirty="0"/>
              <a:t>) using a lightweight binary classifier. </a:t>
            </a:r>
            <a:r>
              <a:rPr lang="en-US" dirty="0" smtClean="0"/>
              <a:t>The </a:t>
            </a:r>
            <a:r>
              <a:rPr lang="en-US" dirty="0"/>
              <a:t>classifier returns object/no-object scores. Non Max suppression is </a:t>
            </a:r>
            <a:r>
              <a:rPr lang="en-US" dirty="0" smtClean="0"/>
              <a:t>then applied.</a:t>
            </a:r>
          </a:p>
          <a:p>
            <a:r>
              <a:rPr lang="en-US" dirty="0"/>
              <a:t>The </a:t>
            </a:r>
            <a:r>
              <a:rPr lang="en-US" dirty="0" err="1"/>
              <a:t>RoI</a:t>
            </a:r>
            <a:r>
              <a:rPr lang="en-US" dirty="0"/>
              <a:t> Align network outputs multiple bounding boxes rather than a single definite one and warp them into a fixed dimension.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177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Instance segmentation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Warped features are then fed into fully connected layers to make classification using </a:t>
            </a:r>
            <a:r>
              <a:rPr lang="en-US" dirty="0" err="1"/>
              <a:t>softmax</a:t>
            </a:r>
            <a:r>
              <a:rPr lang="en-US" dirty="0"/>
              <a:t> and boundary box prediction is further refined using the regression </a:t>
            </a:r>
            <a:r>
              <a:rPr lang="en-US" dirty="0" smtClean="0"/>
              <a:t>model.</a:t>
            </a:r>
          </a:p>
          <a:p>
            <a:r>
              <a:rPr lang="en-US" dirty="0"/>
              <a:t>Warped features are also fed into Mask classifier, which consists of two CNN’s to output a binary mask for each </a:t>
            </a:r>
            <a:r>
              <a:rPr lang="en-US" dirty="0" err="1"/>
              <a:t>RoI</a:t>
            </a:r>
            <a:r>
              <a:rPr lang="en-US" dirty="0"/>
              <a:t>. Mask Classifier allows the network to generate masks for every </a:t>
            </a:r>
            <a:r>
              <a:rPr lang="en-US" dirty="0" smtClean="0"/>
              <a:t>class.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78996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Instance segmentation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Warped features are then fed into fully connected layers to make classification using </a:t>
            </a:r>
            <a:r>
              <a:rPr lang="en-US" dirty="0" err="1"/>
              <a:t>softmax</a:t>
            </a:r>
            <a:r>
              <a:rPr lang="en-US" dirty="0"/>
              <a:t> and boundary box prediction is further refined using the regression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3361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Segmentation</a:t>
            </a:r>
            <a:endParaRPr lang="en-US" dirty="0"/>
          </a:p>
        </p:txBody>
      </p:sp>
      <p:pic>
        <p:nvPicPr>
          <p:cNvPr id="1028" name="Picture 4" descr="Semantic segmentation of fruits in a bowl performed using V7 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60" r="23370"/>
          <a:stretch/>
        </p:blipFill>
        <p:spPr bwMode="auto">
          <a:xfrm>
            <a:off x="3138616" y="1825625"/>
            <a:ext cx="5519352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5562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Segmentation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is simply to take an image and generate an output such that it contains a segmentation map where the pixel value (from 0 to 255) of the </a:t>
            </a:r>
            <a:r>
              <a:rPr lang="en-US" dirty="0" smtClean="0"/>
              <a:t>input </a:t>
            </a:r>
            <a:r>
              <a:rPr lang="en-US" dirty="0"/>
              <a:t>image is transformed into a class label value (0, 1, 2, … n).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8026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Segmentation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57918"/>
            <a:ext cx="5181600" cy="4286751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137182"/>
            <a:ext cx="5181600" cy="372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686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Semantic Segmentation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Semantic Segmentation often requires the extraction of features and representations, which can derive meaningful correlation of the input </a:t>
            </a:r>
            <a:r>
              <a:rPr lang="en-US" dirty="0" smtClean="0"/>
              <a:t>image.</a:t>
            </a:r>
          </a:p>
          <a:p>
            <a:r>
              <a:rPr lang="en-US" dirty="0"/>
              <a:t>The convolutional neural network (CNN) performs this task and is frequently used in most computer vision tasks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There are </a:t>
            </a:r>
            <a:r>
              <a:rPr lang="en-US" dirty="0"/>
              <a:t>different semantic segmentation methods that use CNN as the core architecture.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architecture is sometimes modified by adding extra layers and features, or changing its architectural design altogether.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207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 Convolutional Network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CNN consists of a convolutional layer, a pooling layer, and a non-linear activation function</a:t>
            </a:r>
            <a:r>
              <a:rPr lang="en-US" dirty="0" smtClean="0"/>
              <a:t>.</a:t>
            </a:r>
          </a:p>
          <a:p>
            <a:r>
              <a:rPr lang="en-US" dirty="0"/>
              <a:t>In most cases, CNN has a fully connected layer at the end in order to make class label predictions.</a:t>
            </a:r>
            <a:endParaRPr lang="en-US" dirty="0"/>
          </a:p>
        </p:txBody>
      </p:sp>
      <p:pic>
        <p:nvPicPr>
          <p:cNvPr id="2050" name="Picture 2" descr="CNN architecture with a fully connected lay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7598" y="4001294"/>
            <a:ext cx="6276803" cy="1715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9185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 Convolutional Network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 when </a:t>
            </a:r>
            <a:r>
              <a:rPr lang="en-US" dirty="0"/>
              <a:t>it comes to semantic segmentation, we usually don’t require a fully connected layer at the end because our goal isn’t to predict the class label of the image</a:t>
            </a:r>
            <a:r>
              <a:rPr lang="en-US" dirty="0" smtClean="0"/>
              <a:t>.</a:t>
            </a:r>
          </a:p>
          <a:p>
            <a:r>
              <a:rPr lang="en-US" dirty="0"/>
              <a:t>In semantic segmentation, our aim is to extract features before using them to separate the image into multiple segments</a:t>
            </a:r>
            <a:r>
              <a:rPr lang="en-US" dirty="0" smtClean="0"/>
              <a:t>.</a:t>
            </a:r>
          </a:p>
          <a:p>
            <a:r>
              <a:rPr lang="en-US" dirty="0"/>
              <a:t>However, the issue with convolutional networks is that the size of the image is reduced as it passes through the network because of the max-pooling layers.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134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</TotalTime>
  <Words>1687</Words>
  <Application>Microsoft Office PowerPoint</Application>
  <PresentationFormat>Widescreen</PresentationFormat>
  <Paragraphs>116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Object Segmentation</vt:lpstr>
      <vt:lpstr>Semantic Segmentation</vt:lpstr>
      <vt:lpstr>Semantic Segmentation</vt:lpstr>
      <vt:lpstr>Semantic Segmentation</vt:lpstr>
      <vt:lpstr>Semantic Segmentation</vt:lpstr>
      <vt:lpstr>Semantic Segmentation</vt:lpstr>
      <vt:lpstr>Semantic Segmentation</vt:lpstr>
      <vt:lpstr>Fully Convolutional Network</vt:lpstr>
      <vt:lpstr>Fully Convolutional Network</vt:lpstr>
      <vt:lpstr>Fully Convolutional Network</vt:lpstr>
      <vt:lpstr>Fully Convolutional Network</vt:lpstr>
      <vt:lpstr>Fully Convolutional Network</vt:lpstr>
      <vt:lpstr>Fully Convolutional Network</vt:lpstr>
      <vt:lpstr>U-Net</vt:lpstr>
      <vt:lpstr>U-Net</vt:lpstr>
      <vt:lpstr>U-Net</vt:lpstr>
      <vt:lpstr>U-Net</vt:lpstr>
      <vt:lpstr>Pyramid Scene Parsing Network (PSPNet)</vt:lpstr>
      <vt:lpstr>Pyramid Scene Parsing Network (PSPNet)</vt:lpstr>
      <vt:lpstr>Pyramid Scene Parsing Network (PSPNet)</vt:lpstr>
      <vt:lpstr>Pyramid Scene Parsing Network (PSPNet)</vt:lpstr>
      <vt:lpstr>Pyramid Scene Parsing Network (PSPNet)</vt:lpstr>
      <vt:lpstr>Pyramid Scene Parsing Network (PSPNet)</vt:lpstr>
      <vt:lpstr>Loss functions</vt:lpstr>
      <vt:lpstr>Loss functions</vt:lpstr>
      <vt:lpstr>Instance segmentation</vt:lpstr>
      <vt:lpstr>Instance segmentation</vt:lpstr>
      <vt:lpstr>Instance segmentation</vt:lpstr>
      <vt:lpstr>Instance segmentation</vt:lpstr>
      <vt:lpstr>Instance segmentation</vt:lpstr>
      <vt:lpstr>Instance segmentation</vt:lpstr>
      <vt:lpstr>Instance segmentation</vt:lpstr>
      <vt:lpstr>Instance segmentation</vt:lpstr>
      <vt:lpstr>Instance segmentation</vt:lpstr>
      <vt:lpstr>Instance segmentation</vt:lpstr>
      <vt:lpstr>Instance segmentation</vt:lpstr>
      <vt:lpstr>Instance segmentation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</dc:title>
  <dc:creator>Riaz Soomro</dc:creator>
  <cp:lastModifiedBy>Riaz Soomro</cp:lastModifiedBy>
  <cp:revision>248</cp:revision>
  <dcterms:created xsi:type="dcterms:W3CDTF">2022-11-05T06:26:51Z</dcterms:created>
  <dcterms:modified xsi:type="dcterms:W3CDTF">2022-11-26T08:17:34Z</dcterms:modified>
</cp:coreProperties>
</file>

<file path=docProps/thumbnail.jpeg>
</file>